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9" r:id="rId4"/>
    <p:sldId id="270" r:id="rId5"/>
    <p:sldId id="272" r:id="rId6"/>
    <p:sldId id="265" r:id="rId7"/>
    <p:sldId id="264" r:id="rId8"/>
    <p:sldId id="271" r:id="rId9"/>
    <p:sldId id="273"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Proxima Nova" panose="020B0604020202020204" charset="0"/>
      <p:regular r:id="rId15"/>
    </p:embeddedFont>
    <p:embeddedFont>
      <p:font typeface="Proxima Nova Bold" panose="020B0604020202020204" charset="0"/>
      <p:regular r:id="rId16"/>
    </p:embeddedFont>
    <p:embeddedFont>
      <p:font typeface="Proxima Nova Italics" panose="020B0604020202020204" charset="0"/>
      <p:regular r:id="rId17"/>
    </p:embeddedFont>
    <p:embeddedFont>
      <p:font typeface="Sarpanch" panose="020B0604020202020204" charset="0"/>
      <p:regular r:id="rId18"/>
    </p:embeddedFont>
    <p:embeddedFont>
      <p:font typeface="Sarpanch Ultra-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3063"/>
            <a:ext cx="18288000" cy="1035006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3" name="Freeform 3"/>
          <p:cNvSpPr/>
          <p:nvPr/>
        </p:nvSpPr>
        <p:spPr>
          <a:xfrm>
            <a:off x="14407279" y="407808"/>
            <a:ext cx="3578891" cy="2013126"/>
          </a:xfrm>
          <a:custGeom>
            <a:avLst/>
            <a:gdLst/>
            <a:ahLst/>
            <a:cxnLst/>
            <a:rect l="l" t="t" r="r" b="b"/>
            <a:pathLst>
              <a:path w="3578891" h="2013126">
                <a:moveTo>
                  <a:pt x="0" y="0"/>
                </a:moveTo>
                <a:lnTo>
                  <a:pt x="3578891" y="0"/>
                </a:lnTo>
                <a:lnTo>
                  <a:pt x="3578891" y="2013126"/>
                </a:lnTo>
                <a:lnTo>
                  <a:pt x="0" y="2013126"/>
                </a:lnTo>
                <a:lnTo>
                  <a:pt x="0" y="0"/>
                </a:lnTo>
                <a:close/>
              </a:path>
            </a:pathLst>
          </a:custGeom>
          <a:blipFill>
            <a:blip r:embed="rId3"/>
            <a:stretch>
              <a:fillRect/>
            </a:stretch>
          </a:blipFill>
        </p:spPr>
        <p:txBody>
          <a:bodyPr/>
          <a:lstStyle/>
          <a:p>
            <a:endParaRPr lang="en-IN"/>
          </a:p>
        </p:txBody>
      </p:sp>
      <p:sp>
        <p:nvSpPr>
          <p:cNvPr id="4" name="Freeform 4"/>
          <p:cNvSpPr/>
          <p:nvPr/>
        </p:nvSpPr>
        <p:spPr>
          <a:xfrm>
            <a:off x="804958" y="2882066"/>
            <a:ext cx="956631" cy="1043294"/>
          </a:xfrm>
          <a:custGeom>
            <a:avLst/>
            <a:gdLst/>
            <a:ahLst/>
            <a:cxnLst/>
            <a:rect l="l" t="t" r="r" b="b"/>
            <a:pathLst>
              <a:path w="956631" h="1043294">
                <a:moveTo>
                  <a:pt x="0" y="0"/>
                </a:moveTo>
                <a:lnTo>
                  <a:pt x="956631" y="0"/>
                </a:lnTo>
                <a:lnTo>
                  <a:pt x="956631" y="1043294"/>
                </a:lnTo>
                <a:lnTo>
                  <a:pt x="0" y="1043294"/>
                </a:lnTo>
                <a:lnTo>
                  <a:pt x="0" y="0"/>
                </a:lnTo>
                <a:close/>
              </a:path>
            </a:pathLst>
          </a:custGeom>
          <a:blipFill>
            <a:blip r:embed="rId4"/>
            <a:stretch>
              <a:fillRect l="-4529" r="-4529"/>
            </a:stretch>
          </a:blipFill>
        </p:spPr>
        <p:txBody>
          <a:bodyPr/>
          <a:lstStyle/>
          <a:p>
            <a:endParaRPr lang="en-IN"/>
          </a:p>
        </p:txBody>
      </p:sp>
      <p:sp>
        <p:nvSpPr>
          <p:cNvPr id="5" name="TextBox 5"/>
          <p:cNvSpPr txBox="1"/>
          <p:nvPr/>
        </p:nvSpPr>
        <p:spPr>
          <a:xfrm>
            <a:off x="1560435" y="2773359"/>
            <a:ext cx="15167130" cy="1526470"/>
          </a:xfrm>
          <a:prstGeom prst="rect">
            <a:avLst/>
          </a:prstGeom>
        </p:spPr>
        <p:txBody>
          <a:bodyPr lIns="0" tIns="0" rIns="0" bIns="0" rtlCol="0" anchor="t">
            <a:spAutoFit/>
          </a:bodyPr>
          <a:lstStyle/>
          <a:p>
            <a:pPr algn="ctr">
              <a:lnSpc>
                <a:spcPts val="11272"/>
              </a:lnSpc>
            </a:pPr>
            <a:r>
              <a:rPr lang="en-US" sz="12387" b="1" dirty="0">
                <a:solidFill>
                  <a:srgbClr val="FFFFFF"/>
                </a:solidFill>
                <a:latin typeface="Sarpanch Ultra-Bold"/>
                <a:ea typeface="Sarpanch Ultra-Bold"/>
                <a:cs typeface="Sarpanch Ultra-Bold"/>
                <a:sym typeface="Sarpanch Ultra-Bold"/>
              </a:rPr>
              <a:t>REDHAT HACKERS</a:t>
            </a:r>
          </a:p>
        </p:txBody>
      </p:sp>
      <p:sp>
        <p:nvSpPr>
          <p:cNvPr id="6" name="TextBox 6"/>
          <p:cNvSpPr txBox="1"/>
          <p:nvPr/>
        </p:nvSpPr>
        <p:spPr>
          <a:xfrm>
            <a:off x="533400" y="6355072"/>
            <a:ext cx="6976188" cy="3347721"/>
          </a:xfrm>
          <a:prstGeom prst="rect">
            <a:avLst/>
          </a:prstGeom>
        </p:spPr>
        <p:txBody>
          <a:bodyPr lIns="0" tIns="0" rIns="0" bIns="0" rtlCol="0" anchor="t">
            <a:spAutoFit/>
          </a:bodyPr>
          <a:lstStyle/>
          <a:p>
            <a:pPr algn="just">
              <a:lnSpc>
                <a:spcPts val="4479"/>
              </a:lnSpc>
            </a:pPr>
            <a:r>
              <a:rPr lang="en-US" sz="3199" b="1" dirty="0">
                <a:solidFill>
                  <a:srgbClr val="FFFFFF"/>
                </a:solidFill>
                <a:latin typeface="Proxima Nova Bold"/>
                <a:ea typeface="Proxima Nova Bold"/>
                <a:cs typeface="Proxima Nova Bold"/>
                <a:sym typeface="Proxima Nova Bold"/>
              </a:rPr>
              <a:t>Team :</a:t>
            </a:r>
          </a:p>
          <a:p>
            <a:pPr algn="just">
              <a:lnSpc>
                <a:spcPts val="4479"/>
              </a:lnSpc>
            </a:pPr>
            <a:r>
              <a:rPr lang="en-US" sz="3199" b="1" dirty="0" err="1">
                <a:solidFill>
                  <a:srgbClr val="FFFFFF"/>
                </a:solidFill>
                <a:latin typeface="Proxima Nova Bold"/>
                <a:ea typeface="Proxima Nova Bold"/>
                <a:cs typeface="Proxima Nova Bold"/>
                <a:sym typeface="Proxima Nova Bold"/>
              </a:rPr>
              <a:t>Parthivsinh</a:t>
            </a:r>
            <a:r>
              <a:rPr lang="en-US" sz="3199" b="1" dirty="0">
                <a:solidFill>
                  <a:srgbClr val="FFFFFF"/>
                </a:solidFill>
                <a:latin typeface="Proxima Nova Bold"/>
                <a:ea typeface="Proxima Nova Bold"/>
                <a:cs typeface="Proxima Nova Bold"/>
                <a:sym typeface="Proxima Nova Bold"/>
              </a:rPr>
              <a:t> Vaghela</a:t>
            </a:r>
          </a:p>
          <a:p>
            <a:pPr algn="just">
              <a:lnSpc>
                <a:spcPts val="4479"/>
              </a:lnSpc>
            </a:pPr>
            <a:r>
              <a:rPr lang="en-US" sz="3199" b="1" dirty="0">
                <a:solidFill>
                  <a:srgbClr val="FFFFFF"/>
                </a:solidFill>
                <a:latin typeface="Proxima Nova Bold"/>
                <a:ea typeface="Proxima Nova Bold"/>
                <a:cs typeface="Proxima Nova Bold"/>
                <a:sym typeface="Proxima Nova Bold"/>
              </a:rPr>
              <a:t>Suraj Shah</a:t>
            </a:r>
          </a:p>
          <a:p>
            <a:pPr algn="just">
              <a:lnSpc>
                <a:spcPts val="4479"/>
              </a:lnSpc>
            </a:pPr>
            <a:r>
              <a:rPr lang="en-US" sz="3199" b="1" dirty="0" err="1">
                <a:solidFill>
                  <a:srgbClr val="FFFFFF"/>
                </a:solidFill>
                <a:latin typeface="Proxima Nova Bold"/>
                <a:ea typeface="Proxima Nova Bold"/>
                <a:cs typeface="Proxima Nova Bold"/>
                <a:sym typeface="Proxima Nova Bold"/>
              </a:rPr>
              <a:t>Prinsh</a:t>
            </a:r>
            <a:r>
              <a:rPr lang="en-US" sz="3199" b="1" dirty="0">
                <a:solidFill>
                  <a:srgbClr val="FFFFFF"/>
                </a:solidFill>
                <a:latin typeface="Proxima Nova Bold"/>
                <a:ea typeface="Proxima Nova Bold"/>
                <a:cs typeface="Proxima Nova Bold"/>
                <a:sym typeface="Proxima Nova Bold"/>
              </a:rPr>
              <a:t> </a:t>
            </a:r>
            <a:r>
              <a:rPr lang="en-US" sz="3199" b="1" dirty="0" err="1">
                <a:solidFill>
                  <a:srgbClr val="FFFFFF"/>
                </a:solidFill>
                <a:latin typeface="Proxima Nova Bold"/>
                <a:ea typeface="Proxima Nova Bold"/>
                <a:cs typeface="Proxima Nova Bold"/>
                <a:sym typeface="Proxima Nova Bold"/>
              </a:rPr>
              <a:t>Bhanderi</a:t>
            </a:r>
            <a:endParaRPr lang="en-US" sz="3199" b="1" dirty="0">
              <a:solidFill>
                <a:srgbClr val="FFFFFF"/>
              </a:solidFill>
              <a:latin typeface="Proxima Nova Bold"/>
              <a:ea typeface="Proxima Nova Bold"/>
              <a:cs typeface="Proxima Nova Bold"/>
              <a:sym typeface="Proxima Nova Bold"/>
            </a:endParaRPr>
          </a:p>
          <a:p>
            <a:pPr algn="just">
              <a:lnSpc>
                <a:spcPts val="4479"/>
              </a:lnSpc>
            </a:pPr>
            <a:r>
              <a:rPr lang="en-US" sz="3199" b="1" dirty="0">
                <a:solidFill>
                  <a:srgbClr val="FFFFFF"/>
                </a:solidFill>
                <a:latin typeface="Proxima Nova Bold"/>
                <a:ea typeface="Proxima Nova Bold"/>
                <a:cs typeface="Proxima Nova Bold"/>
                <a:sym typeface="Proxima Nova Bold"/>
              </a:rPr>
              <a:t>Niraj </a:t>
            </a:r>
            <a:r>
              <a:rPr lang="en-US" sz="3199" b="1" dirty="0" err="1">
                <a:solidFill>
                  <a:srgbClr val="FFFFFF"/>
                </a:solidFill>
                <a:latin typeface="Proxima Nova Bold"/>
                <a:ea typeface="Proxima Nova Bold"/>
                <a:cs typeface="Proxima Nova Bold"/>
                <a:sym typeface="Proxima Nova Bold"/>
              </a:rPr>
              <a:t>Chaudhri</a:t>
            </a:r>
            <a:endParaRPr lang="en-US" sz="3199" b="1" dirty="0">
              <a:solidFill>
                <a:srgbClr val="FFFFFF"/>
              </a:solidFill>
              <a:latin typeface="Proxima Nova Bold"/>
              <a:ea typeface="Proxima Nova Bold"/>
              <a:cs typeface="Proxima Nova Bold"/>
              <a:sym typeface="Proxima Nova Bold"/>
            </a:endParaRPr>
          </a:p>
          <a:p>
            <a:pPr algn="just">
              <a:lnSpc>
                <a:spcPts val="4479"/>
              </a:lnSpc>
            </a:pPr>
            <a:r>
              <a:rPr lang="en-US" sz="3199" b="1" dirty="0">
                <a:solidFill>
                  <a:srgbClr val="FFFFFF"/>
                </a:solidFill>
                <a:latin typeface="Proxima Nova Bold"/>
                <a:ea typeface="Proxima Nova Bold"/>
                <a:cs typeface="Proxima Nova Bold"/>
                <a:sym typeface="Proxima Nova Bold"/>
              </a:rPr>
              <a:t>Kaushal </a:t>
            </a:r>
            <a:r>
              <a:rPr lang="en-US" sz="3199" b="1" dirty="0" err="1">
                <a:solidFill>
                  <a:srgbClr val="FFFFFF"/>
                </a:solidFill>
                <a:latin typeface="Proxima Nova Bold"/>
                <a:ea typeface="Proxima Nova Bold"/>
                <a:cs typeface="Proxima Nova Bold"/>
                <a:sym typeface="Proxima Nova Bold"/>
              </a:rPr>
              <a:t>Vala</a:t>
            </a:r>
            <a:endParaRPr lang="en-US" sz="3199" b="1" dirty="0">
              <a:solidFill>
                <a:srgbClr val="FFFFFF"/>
              </a:solidFill>
              <a:latin typeface="Proxima Nova Bold"/>
              <a:ea typeface="Proxima Nova Bold"/>
              <a:cs typeface="Proxima Nova Bold"/>
              <a:sym typeface="Proxima Nova Bold"/>
            </a:endParaRPr>
          </a:p>
        </p:txBody>
      </p:sp>
      <p:sp>
        <p:nvSpPr>
          <p:cNvPr id="7" name="TextBox 7"/>
          <p:cNvSpPr txBox="1"/>
          <p:nvPr/>
        </p:nvSpPr>
        <p:spPr>
          <a:xfrm>
            <a:off x="4539333" y="4252204"/>
            <a:ext cx="9209333" cy="389255"/>
          </a:xfrm>
          <a:prstGeom prst="rect">
            <a:avLst/>
          </a:prstGeom>
        </p:spPr>
        <p:txBody>
          <a:bodyPr lIns="0" tIns="0" rIns="0" bIns="0" rtlCol="0" anchor="t">
            <a:spAutoFit/>
          </a:bodyPr>
          <a:lstStyle/>
          <a:p>
            <a:pPr algn="ctr">
              <a:lnSpc>
                <a:spcPts val="3219"/>
              </a:lnSpc>
              <a:spcBef>
                <a:spcPct val="0"/>
              </a:spcBef>
            </a:pPr>
            <a:r>
              <a:rPr lang="en-US" sz="2299" i="1">
                <a:solidFill>
                  <a:srgbClr val="FFFFFF"/>
                </a:solidFill>
                <a:latin typeface="Proxima Nova Italics"/>
                <a:ea typeface="Proxima Nova Italics"/>
                <a:cs typeface="Proxima Nova Italics"/>
                <a:sym typeface="Proxima Nova Italics"/>
              </a:rPr>
              <a:t>Problem : Detect and Classify Malware Using Machine Learning</a:t>
            </a:r>
          </a:p>
        </p:txBody>
      </p:sp>
      <p:pic>
        <p:nvPicPr>
          <p:cNvPr id="7176" name="Picture 8" descr="Binghamton University Logo">
            <a:extLst>
              <a:ext uri="{FF2B5EF4-FFF2-40B4-BE49-F238E27FC236}">
                <a16:creationId xmlns:a16="http://schemas.microsoft.com/office/drawing/2014/main" id="{C0EF794C-654E-CBF7-A5F8-4711D33F9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914" y="8524154"/>
            <a:ext cx="1209675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Nirma University Logo">
            <a:extLst>
              <a:ext uri="{FF2B5EF4-FFF2-40B4-BE49-F238E27FC236}">
                <a16:creationId xmlns:a16="http://schemas.microsoft.com/office/drawing/2014/main" id="{32712718-2165-0F77-D947-8AC4D25D6B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929" y="5267395"/>
            <a:ext cx="4808798" cy="255619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Menu">
            <a:extLst>
              <a:ext uri="{FF2B5EF4-FFF2-40B4-BE49-F238E27FC236}">
                <a16:creationId xmlns:a16="http://schemas.microsoft.com/office/drawing/2014/main" id="{882B3717-1FE7-399D-D6EF-8BB5C9E831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813" y="-63063"/>
            <a:ext cx="4866632" cy="1850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594"/>
            <a:ext cx="18288000" cy="1049589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37855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6961546" y="929246"/>
            <a:ext cx="10936912" cy="4524315"/>
          </a:xfrm>
          <a:prstGeom prst="rect">
            <a:avLst/>
          </a:prstGeom>
        </p:spPr>
        <p:txBody>
          <a:bodyPr lIns="0" tIns="0" rIns="0" bIns="0" rtlCol="0" anchor="t">
            <a:spAutoFit/>
          </a:bodyPr>
          <a:lstStyle/>
          <a:p>
            <a:pPr algn="l"/>
            <a:r>
              <a:rPr lang="en-US" sz="6600" b="1" i="0" u="none" strike="noStrike" baseline="0" dirty="0">
                <a:solidFill>
                  <a:srgbClr val="FFFFFF"/>
                </a:solidFill>
                <a:latin typeface="Sarpanch" panose="020B0604020202020204" charset="0"/>
                <a:cs typeface="Sarpanch" panose="020B0604020202020204" charset="0"/>
              </a:rPr>
              <a:t>Securing Systems using ML/AI -</a:t>
            </a:r>
            <a:r>
              <a:rPr lang="en-IN" sz="6600" b="1" i="0" u="none" strike="noStrike" baseline="0" dirty="0">
                <a:solidFill>
                  <a:srgbClr val="FFFFFF"/>
                </a:solidFill>
                <a:latin typeface="Sarpanch" panose="020B0604020202020204" charset="0"/>
                <a:cs typeface="Sarpanch" panose="020B0604020202020204" charset="0"/>
              </a:rPr>
              <a:t>Malware Detection</a:t>
            </a:r>
          </a:p>
          <a:p>
            <a:pPr algn="l"/>
            <a:endParaRPr lang="en-IN" sz="6600" b="1" dirty="0">
              <a:solidFill>
                <a:srgbClr val="FFFFFF"/>
              </a:solidFill>
              <a:latin typeface="Sarpanch" panose="020B0604020202020204" charset="0"/>
              <a:ea typeface="Sarpanch"/>
              <a:cs typeface="Sarpanch" panose="020B0604020202020204" charset="0"/>
              <a:sym typeface="Sarpanch"/>
            </a:endParaRPr>
          </a:p>
          <a:p>
            <a:pPr algn="l"/>
            <a:r>
              <a:rPr lang="en-US" sz="4800" dirty="0">
                <a:solidFill>
                  <a:srgbClr val="92D050"/>
                </a:solidFill>
                <a:latin typeface="Sarpanch"/>
                <a:ea typeface="Sarpanch"/>
                <a:cs typeface="Sarpanch"/>
                <a:sym typeface="Sarpanch"/>
              </a:rPr>
              <a:t>Detect and Classify Malware Using Machine Learning</a:t>
            </a:r>
            <a:endParaRPr lang="en-US" sz="8800" dirty="0">
              <a:solidFill>
                <a:srgbClr val="92D050"/>
              </a:solidFill>
              <a:latin typeface="Sarpanch"/>
              <a:ea typeface="Sarpanch"/>
              <a:cs typeface="Sarpanch"/>
              <a:sym typeface="Sarpanch"/>
            </a:endParaRPr>
          </a:p>
        </p:txBody>
      </p:sp>
      <p:sp>
        <p:nvSpPr>
          <p:cNvPr id="5" name="Freeform 5"/>
          <p:cNvSpPr/>
          <p:nvPr/>
        </p:nvSpPr>
        <p:spPr>
          <a:xfrm>
            <a:off x="1268494" y="3916950"/>
            <a:ext cx="5991495" cy="5991495"/>
          </a:xfrm>
          <a:custGeom>
            <a:avLst/>
            <a:gdLst/>
            <a:ahLst/>
            <a:cxnLst/>
            <a:rect l="l" t="t" r="r" b="b"/>
            <a:pathLst>
              <a:path w="5991495" h="5991495">
                <a:moveTo>
                  <a:pt x="0" y="0"/>
                </a:moveTo>
                <a:lnTo>
                  <a:pt x="5991495" y="0"/>
                </a:lnTo>
                <a:lnTo>
                  <a:pt x="5991495" y="5991495"/>
                </a:lnTo>
                <a:lnTo>
                  <a:pt x="0" y="5991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6321779" y="8211131"/>
            <a:ext cx="1576679" cy="745339"/>
          </a:xfrm>
          <a:custGeom>
            <a:avLst/>
            <a:gdLst/>
            <a:ahLst/>
            <a:cxnLst/>
            <a:rect l="l" t="t" r="r" b="b"/>
            <a:pathLst>
              <a:path w="1576679" h="745339">
                <a:moveTo>
                  <a:pt x="0" y="0"/>
                </a:moveTo>
                <a:lnTo>
                  <a:pt x="1576679" y="0"/>
                </a:lnTo>
                <a:lnTo>
                  <a:pt x="1576679" y="745339"/>
                </a:lnTo>
                <a:lnTo>
                  <a:pt x="0" y="7453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4AB490B-7610-A7C0-6742-1B930CE71720}"/>
              </a:ext>
            </a:extLst>
          </p:cNvPr>
          <p:cNvSpPr/>
          <p:nvPr/>
        </p:nvSpPr>
        <p:spPr>
          <a:xfrm>
            <a:off x="0" y="0"/>
            <a:ext cx="18592800" cy="104775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sz="4400" dirty="0">
              <a:solidFill>
                <a:schemeClr val="bg1"/>
              </a:solidFill>
              <a:latin typeface="Sarpanch" panose="020B0604020202020204" charset="0"/>
              <a:cs typeface="Sarpanch" panose="020B0604020202020204" charset="0"/>
            </a:endParaRPr>
          </a:p>
        </p:txBody>
      </p:sp>
      <p:sp>
        <p:nvSpPr>
          <p:cNvPr id="3" name="Freeform 3">
            <a:extLst>
              <a:ext uri="{FF2B5EF4-FFF2-40B4-BE49-F238E27FC236}">
                <a16:creationId xmlns:a16="http://schemas.microsoft.com/office/drawing/2014/main" id="{A388A2E1-A209-D51C-C8F6-A8C627DC7DE0}"/>
              </a:ext>
            </a:extLst>
          </p:cNvPr>
          <p:cNvSpPr/>
          <p:nvPr/>
        </p:nvSpPr>
        <p:spPr>
          <a:xfrm>
            <a:off x="13535121" y="-1312668"/>
            <a:ext cx="4123310" cy="4114800"/>
          </a:xfrm>
          <a:custGeom>
            <a:avLst/>
            <a:gdLst/>
            <a:ahLst/>
            <a:cxnLst/>
            <a:rect l="l" t="t" r="r" b="b"/>
            <a:pathLst>
              <a:path w="4123310" h="4114800">
                <a:moveTo>
                  <a:pt x="0" y="0"/>
                </a:moveTo>
                <a:lnTo>
                  <a:pt x="4123311" y="0"/>
                </a:lnTo>
                <a:lnTo>
                  <a:pt x="412331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3219BF6C-A454-C588-C396-762471DDFCAB}"/>
              </a:ext>
            </a:extLst>
          </p:cNvPr>
          <p:cNvSpPr txBox="1"/>
          <p:nvPr/>
        </p:nvSpPr>
        <p:spPr>
          <a:xfrm>
            <a:off x="990600" y="495300"/>
            <a:ext cx="8275319" cy="1200329"/>
          </a:xfrm>
          <a:prstGeom prst="rect">
            <a:avLst/>
          </a:prstGeom>
          <a:noFill/>
        </p:spPr>
        <p:txBody>
          <a:bodyPr wrap="square" rtlCol="0">
            <a:spAutoFit/>
          </a:bodyPr>
          <a:lstStyle/>
          <a:p>
            <a:r>
              <a:rPr lang="en-IN" sz="7200" dirty="0">
                <a:solidFill>
                  <a:schemeClr val="bg1"/>
                </a:solidFill>
                <a:latin typeface="Sarpanch" panose="020B0604020202020204" charset="0"/>
                <a:cs typeface="Sarpanch" panose="020B0604020202020204" charset="0"/>
              </a:rPr>
              <a:t>Introduction</a:t>
            </a:r>
          </a:p>
        </p:txBody>
      </p:sp>
      <p:sp>
        <p:nvSpPr>
          <p:cNvPr id="5" name="TextBox 4">
            <a:extLst>
              <a:ext uri="{FF2B5EF4-FFF2-40B4-BE49-F238E27FC236}">
                <a16:creationId xmlns:a16="http://schemas.microsoft.com/office/drawing/2014/main" id="{94F8046B-B7B3-E4DD-869B-FD9C3BF8BFC2}"/>
              </a:ext>
            </a:extLst>
          </p:cNvPr>
          <p:cNvSpPr txBox="1"/>
          <p:nvPr/>
        </p:nvSpPr>
        <p:spPr>
          <a:xfrm>
            <a:off x="987972" y="2476500"/>
            <a:ext cx="13228319" cy="6678751"/>
          </a:xfrm>
          <a:prstGeom prst="rect">
            <a:avLst/>
          </a:prstGeom>
          <a:noFill/>
        </p:spPr>
        <p:txBody>
          <a:bodyPr wrap="square" rtlCol="0">
            <a:spAutoFit/>
          </a:bodyPr>
          <a:lstStyle/>
          <a:p>
            <a:r>
              <a:rPr lang="en-US" sz="3600" b="1" dirty="0">
                <a:solidFill>
                  <a:schemeClr val="bg1"/>
                </a:solidFill>
                <a:latin typeface="Proxima Nova" panose="020B0604020202020204" charset="0"/>
                <a:cs typeface="Sarpanch" panose="020B0604020202020204" charset="0"/>
              </a:rPr>
              <a:t>Understanding Malware Analysis</a:t>
            </a:r>
          </a:p>
          <a:p>
            <a:pPr lvl="1">
              <a:buFont typeface="Arial" panose="020B0604020202020204" pitchFamily="34" charset="0"/>
              <a:buChar char="•"/>
            </a:pPr>
            <a:r>
              <a:rPr lang="en-US" sz="3200" b="1" dirty="0">
                <a:solidFill>
                  <a:schemeClr val="bg1"/>
                </a:solidFill>
                <a:latin typeface="Proxima Nova" panose="020B0604020202020204" charset="0"/>
                <a:cs typeface="Sarpanch" panose="020B0604020202020204" charset="0"/>
              </a:rPr>
              <a:t>Static Analysis:</a:t>
            </a:r>
            <a:r>
              <a:rPr lang="en-US" sz="3200" dirty="0">
                <a:solidFill>
                  <a:schemeClr val="bg1"/>
                </a:solidFill>
                <a:latin typeface="Proxima Nova" panose="020B0604020202020204" charset="0"/>
                <a:cs typeface="Sarpanch" panose="020B0604020202020204" charset="0"/>
              </a:rPr>
              <a:t> Extracting file structures, headers, and metadata.</a:t>
            </a:r>
          </a:p>
          <a:p>
            <a:pPr lvl="1">
              <a:buFont typeface="Arial" panose="020B0604020202020204" pitchFamily="34" charset="0"/>
              <a:buChar char="•"/>
            </a:pPr>
            <a:r>
              <a:rPr lang="en-US" sz="3200" b="1" dirty="0">
                <a:solidFill>
                  <a:schemeClr val="bg1"/>
                </a:solidFill>
                <a:latin typeface="Proxima Nova" panose="020B0604020202020204" charset="0"/>
                <a:cs typeface="Sarpanch" panose="020B0604020202020204" charset="0"/>
              </a:rPr>
              <a:t>Dynamic Analysis:</a:t>
            </a:r>
            <a:r>
              <a:rPr lang="en-US" sz="3200" dirty="0">
                <a:solidFill>
                  <a:schemeClr val="bg1"/>
                </a:solidFill>
                <a:latin typeface="Proxima Nova" panose="020B0604020202020204" charset="0"/>
                <a:cs typeface="Sarpanch" panose="020B0604020202020204" charset="0"/>
              </a:rPr>
              <a:t> Observing runtime behaviors such as API calls and DLL imports.</a:t>
            </a:r>
          </a:p>
          <a:p>
            <a:pPr lvl="1">
              <a:buFont typeface="Arial" panose="020B0604020202020204" pitchFamily="34" charset="0"/>
              <a:buChar char="•"/>
            </a:pPr>
            <a:endParaRPr lang="en-US" sz="3200" dirty="0">
              <a:solidFill>
                <a:schemeClr val="bg1"/>
              </a:solidFill>
              <a:latin typeface="Proxima Nova" panose="020B0604020202020204" charset="0"/>
              <a:cs typeface="Sarpanch" panose="020B0604020202020204" charset="0"/>
            </a:endParaRPr>
          </a:p>
          <a:p>
            <a:r>
              <a:rPr lang="en-US" sz="3600" b="1" dirty="0">
                <a:solidFill>
                  <a:schemeClr val="bg1"/>
                </a:solidFill>
                <a:latin typeface="Proxima Nova" panose="020B0604020202020204" charset="0"/>
                <a:cs typeface="Sarpanch" panose="020B0604020202020204" charset="0"/>
              </a:rPr>
              <a:t>Why AI-Based Detection?</a:t>
            </a:r>
          </a:p>
          <a:p>
            <a:pPr lvl="1">
              <a:buFont typeface="Arial" panose="020B0604020202020204" pitchFamily="34" charset="0"/>
              <a:buChar char="•"/>
            </a:pPr>
            <a:r>
              <a:rPr lang="en-US" sz="3200" dirty="0">
                <a:solidFill>
                  <a:schemeClr val="bg1"/>
                </a:solidFill>
                <a:latin typeface="Proxima Nova" panose="020B0604020202020204" charset="0"/>
                <a:cs typeface="Sarpanch" panose="020B0604020202020204" charset="0"/>
              </a:rPr>
              <a:t>AI models can recognize hidden patterns in malware behavior.</a:t>
            </a:r>
          </a:p>
          <a:p>
            <a:pPr lvl="1">
              <a:buFont typeface="Arial" panose="020B0604020202020204" pitchFamily="34" charset="0"/>
              <a:buChar char="•"/>
            </a:pPr>
            <a:r>
              <a:rPr lang="en-US" sz="3200" dirty="0">
                <a:solidFill>
                  <a:schemeClr val="bg1"/>
                </a:solidFill>
                <a:latin typeface="Proxima Nova" panose="020B0604020202020204" charset="0"/>
                <a:cs typeface="Sarpanch" panose="020B0604020202020204" charset="0"/>
              </a:rPr>
              <a:t>Automated classification is faster and more scalable than manual inspection.</a:t>
            </a:r>
          </a:p>
          <a:p>
            <a:pPr lvl="1">
              <a:buFont typeface="Arial" panose="020B0604020202020204" pitchFamily="34" charset="0"/>
              <a:buChar char="•"/>
            </a:pPr>
            <a:endParaRPr lang="en-US" sz="3200" dirty="0">
              <a:solidFill>
                <a:schemeClr val="bg1"/>
              </a:solidFill>
              <a:latin typeface="Proxima Nova" panose="020B0604020202020204" charset="0"/>
              <a:cs typeface="Sarpanch" panose="020B0604020202020204" charset="0"/>
            </a:endParaRPr>
          </a:p>
          <a:p>
            <a:r>
              <a:rPr lang="en-US" sz="3600" b="1" dirty="0">
                <a:solidFill>
                  <a:schemeClr val="bg1"/>
                </a:solidFill>
                <a:latin typeface="Proxima Nova" panose="020B0604020202020204" charset="0"/>
                <a:cs typeface="Sarpanch" panose="020B0604020202020204" charset="0"/>
              </a:rPr>
              <a:t>Our Innovation:</a:t>
            </a:r>
          </a:p>
          <a:p>
            <a:pPr lvl="1"/>
            <a:r>
              <a:rPr lang="en-US" sz="3200" b="1" dirty="0">
                <a:solidFill>
                  <a:schemeClr val="bg1"/>
                </a:solidFill>
                <a:latin typeface="Proxima Nova" panose="020B0604020202020204" charset="0"/>
                <a:cs typeface="Sarpanch" panose="020B0604020202020204" charset="0"/>
              </a:rPr>
              <a:t>A hybrid approach combining feature selection, dimensionality reduction, and ensemble learning for malware classification.</a:t>
            </a:r>
            <a:endParaRPr lang="en-US" sz="3200" dirty="0">
              <a:solidFill>
                <a:schemeClr val="bg1"/>
              </a:solidFill>
              <a:latin typeface="Proxima Nova" panose="020B0604020202020204" charset="0"/>
              <a:cs typeface="Sarpanch" panose="020B0604020202020204" charset="0"/>
            </a:endParaRPr>
          </a:p>
        </p:txBody>
      </p:sp>
    </p:spTree>
    <p:extLst>
      <p:ext uri="{BB962C8B-B14F-4D97-AF65-F5344CB8AC3E}">
        <p14:creationId xmlns:p14="http://schemas.microsoft.com/office/powerpoint/2010/main" val="199427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0A58F33-CF0A-DB07-57B5-E64488D794CD}"/>
              </a:ext>
            </a:extLst>
          </p:cNvPr>
          <p:cNvSpPr/>
          <p:nvPr/>
        </p:nvSpPr>
        <p:spPr>
          <a:xfrm>
            <a:off x="0" y="0"/>
            <a:ext cx="18288000" cy="1057866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44" r="-3444"/>
            </a:stretch>
          </a:blipFill>
        </p:spPr>
        <p:txBody>
          <a:bodyPr/>
          <a:lstStyle/>
          <a:p>
            <a:endParaRPr lang="en-IN" dirty="0"/>
          </a:p>
        </p:txBody>
      </p:sp>
      <p:sp>
        <p:nvSpPr>
          <p:cNvPr id="3" name="TextBox 4">
            <a:extLst>
              <a:ext uri="{FF2B5EF4-FFF2-40B4-BE49-F238E27FC236}">
                <a16:creationId xmlns:a16="http://schemas.microsoft.com/office/drawing/2014/main" id="{DDBD4B2E-CFED-75DC-8E11-D1C9551C9ECD}"/>
              </a:ext>
            </a:extLst>
          </p:cNvPr>
          <p:cNvSpPr txBox="1"/>
          <p:nvPr/>
        </p:nvSpPr>
        <p:spPr>
          <a:xfrm>
            <a:off x="2667000" y="114300"/>
            <a:ext cx="11598921" cy="894347"/>
          </a:xfrm>
          <a:prstGeom prst="rect">
            <a:avLst/>
          </a:prstGeom>
        </p:spPr>
        <p:txBody>
          <a:bodyPr lIns="0" tIns="0" rIns="0" bIns="0" rtlCol="0" anchor="t">
            <a:spAutoFit/>
          </a:bodyPr>
          <a:lstStyle/>
          <a:p>
            <a:pPr algn="ctr">
              <a:lnSpc>
                <a:spcPts val="8559"/>
              </a:lnSpc>
            </a:pPr>
            <a:r>
              <a:rPr lang="en-US" dirty="0">
                <a:sym typeface="Sarpanch"/>
              </a:rPr>
              <a:t>Proposed Approach</a:t>
            </a:r>
          </a:p>
        </p:txBody>
      </p:sp>
      <p:sp>
        <p:nvSpPr>
          <p:cNvPr id="4" name="TextBox 3">
            <a:extLst>
              <a:ext uri="{FF2B5EF4-FFF2-40B4-BE49-F238E27FC236}">
                <a16:creationId xmlns:a16="http://schemas.microsoft.com/office/drawing/2014/main" id="{6749B26A-04C8-1B7A-1931-70C0569C5EC0}"/>
              </a:ext>
            </a:extLst>
          </p:cNvPr>
          <p:cNvSpPr txBox="1"/>
          <p:nvPr/>
        </p:nvSpPr>
        <p:spPr>
          <a:xfrm>
            <a:off x="1600200" y="1897381"/>
            <a:ext cx="45719" cy="369332"/>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5B962864-8D6B-947F-DA51-62054CFB6C14}"/>
              </a:ext>
            </a:extLst>
          </p:cNvPr>
          <p:cNvSpPr txBox="1"/>
          <p:nvPr/>
        </p:nvSpPr>
        <p:spPr>
          <a:xfrm>
            <a:off x="541660" y="1638300"/>
            <a:ext cx="7924800" cy="3600986"/>
          </a:xfrm>
          <a:prstGeom prst="rect">
            <a:avLst/>
          </a:prstGeom>
          <a:noFill/>
        </p:spPr>
        <p:txBody>
          <a:bodyPr wrap="square" rtlCol="0">
            <a:spAutoFit/>
          </a:bodyPr>
          <a:lstStyle/>
          <a:p>
            <a:r>
              <a:rPr lang="en-IN" sz="3200" b="1" dirty="0">
                <a:solidFill>
                  <a:schemeClr val="bg1"/>
                </a:solidFill>
                <a:latin typeface="Proxima Nova" panose="020B0604020202020204" charset="0"/>
              </a:rPr>
              <a:t>1. Data Collection &amp; Preprocessing</a:t>
            </a:r>
          </a:p>
          <a:p>
            <a:pPr lvl="1"/>
            <a:r>
              <a:rPr lang="en-IN" sz="2800" dirty="0">
                <a:solidFill>
                  <a:schemeClr val="bg1"/>
                </a:solidFill>
                <a:latin typeface="Proxima Nova" panose="020B0604020202020204" charset="0"/>
              </a:rPr>
              <a:t>Datasets Used:</a:t>
            </a:r>
          </a:p>
          <a:p>
            <a:pPr lvl="1">
              <a:buFont typeface="+mj-lt"/>
              <a:buAutoNum type="arabicPeriod"/>
            </a:pPr>
            <a:r>
              <a:rPr lang="en-IN" sz="2800" dirty="0">
                <a:solidFill>
                  <a:schemeClr val="bg1"/>
                </a:solidFill>
                <a:latin typeface="Proxima Nova" panose="020B0604020202020204" charset="0"/>
              </a:rPr>
              <a:t>Portable Executable (PE) Header Dataset: (52 fields, 10 sections).</a:t>
            </a:r>
          </a:p>
          <a:p>
            <a:pPr lvl="1">
              <a:buFont typeface="+mj-lt"/>
              <a:buAutoNum type="arabicPeriod"/>
            </a:pPr>
            <a:r>
              <a:rPr lang="en-IN" sz="2800" dirty="0">
                <a:solidFill>
                  <a:schemeClr val="bg1"/>
                </a:solidFill>
                <a:latin typeface="Proxima Nova" panose="020B0604020202020204" charset="0"/>
              </a:rPr>
              <a:t>DLL Imports Dataset: (DLLs used by each malware family).</a:t>
            </a:r>
          </a:p>
          <a:p>
            <a:pPr lvl="1">
              <a:buFont typeface="+mj-lt"/>
              <a:buAutoNum type="arabicPeriod"/>
            </a:pPr>
            <a:r>
              <a:rPr lang="en-IN" sz="2800" dirty="0">
                <a:solidFill>
                  <a:schemeClr val="bg1"/>
                </a:solidFill>
                <a:latin typeface="Proxima Nova" panose="020B0604020202020204" charset="0"/>
              </a:rPr>
              <a:t>API Calls Dataset: (API functions invoked by malware samples).</a:t>
            </a:r>
          </a:p>
        </p:txBody>
      </p:sp>
      <p:sp>
        <p:nvSpPr>
          <p:cNvPr id="6" name="TextBox 4">
            <a:extLst>
              <a:ext uri="{FF2B5EF4-FFF2-40B4-BE49-F238E27FC236}">
                <a16:creationId xmlns:a16="http://schemas.microsoft.com/office/drawing/2014/main" id="{097B2D56-F624-C015-3FB0-EA2B87C8E6E9}"/>
              </a:ext>
            </a:extLst>
          </p:cNvPr>
          <p:cNvSpPr txBox="1"/>
          <p:nvPr/>
        </p:nvSpPr>
        <p:spPr>
          <a:xfrm>
            <a:off x="2522436" y="171450"/>
            <a:ext cx="11598921" cy="1159741"/>
          </a:xfrm>
          <a:prstGeom prst="rect">
            <a:avLst/>
          </a:prstGeom>
        </p:spPr>
        <p:txBody>
          <a:bodyPr lIns="0" tIns="0" rIns="0" bIns="0" rtlCol="0" anchor="t">
            <a:spAutoFit/>
          </a:bodyPr>
          <a:lstStyle/>
          <a:p>
            <a:pPr algn="ctr">
              <a:lnSpc>
                <a:spcPts val="8559"/>
              </a:lnSpc>
            </a:pPr>
            <a:r>
              <a:rPr lang="en-US" sz="8646" dirty="0">
                <a:solidFill>
                  <a:srgbClr val="FFFFFF"/>
                </a:solidFill>
                <a:latin typeface="Sarpanch"/>
                <a:ea typeface="Sarpanch"/>
                <a:cs typeface="Sarpanch"/>
                <a:sym typeface="Sarpanch"/>
              </a:rPr>
              <a:t>Proposed Approach</a:t>
            </a:r>
          </a:p>
        </p:txBody>
      </p:sp>
      <p:sp>
        <p:nvSpPr>
          <p:cNvPr id="9" name="TextBox 8">
            <a:extLst>
              <a:ext uri="{FF2B5EF4-FFF2-40B4-BE49-F238E27FC236}">
                <a16:creationId xmlns:a16="http://schemas.microsoft.com/office/drawing/2014/main" id="{09AE9FC3-9BD7-E84E-AFB1-E689AC5D2832}"/>
              </a:ext>
            </a:extLst>
          </p:cNvPr>
          <p:cNvSpPr txBox="1"/>
          <p:nvPr/>
        </p:nvSpPr>
        <p:spPr>
          <a:xfrm>
            <a:off x="762000" y="5909489"/>
            <a:ext cx="7924800" cy="3231654"/>
          </a:xfrm>
          <a:prstGeom prst="rect">
            <a:avLst/>
          </a:prstGeom>
          <a:noFill/>
        </p:spPr>
        <p:txBody>
          <a:bodyPr wrap="square" rtlCol="0">
            <a:spAutoFit/>
          </a:bodyPr>
          <a:lstStyle/>
          <a:p>
            <a:r>
              <a:rPr lang="en-US" sz="3200" b="1" dirty="0">
                <a:solidFill>
                  <a:schemeClr val="bg1"/>
                </a:solidFill>
                <a:latin typeface="Proxima Nova" panose="020B0604020202020204" charset="0"/>
              </a:rPr>
              <a:t>2. Feature Selection Using Random Forest</a:t>
            </a:r>
          </a:p>
          <a:p>
            <a:pPr lvl="1"/>
            <a:r>
              <a:rPr lang="en-US" sz="2800" dirty="0">
                <a:solidFill>
                  <a:schemeClr val="bg1"/>
                </a:solidFill>
                <a:latin typeface="Proxima Nova" panose="020B0604020202020204" charset="0"/>
              </a:rPr>
              <a:t>Reduced features for efficiency while maintaining accuracy:</a:t>
            </a:r>
          </a:p>
          <a:p>
            <a:pPr marL="800100" lvl="1" indent="-342900">
              <a:buFont typeface="Arial" panose="020B0604020202020204" pitchFamily="34" charset="0"/>
              <a:buChar char="•"/>
            </a:pPr>
            <a:r>
              <a:rPr lang="en-US" sz="2800" dirty="0">
                <a:solidFill>
                  <a:schemeClr val="bg1"/>
                </a:solidFill>
                <a:latin typeface="Proxima Nova" panose="020B0604020202020204" charset="0"/>
              </a:rPr>
              <a:t>PE Headers → 42 features</a:t>
            </a:r>
          </a:p>
          <a:p>
            <a:pPr marL="800100" lvl="1" indent="-342900">
              <a:buFont typeface="Arial" panose="020B0604020202020204" pitchFamily="34" charset="0"/>
              <a:buChar char="•"/>
            </a:pPr>
            <a:r>
              <a:rPr lang="en-US" sz="2800" dirty="0">
                <a:solidFill>
                  <a:schemeClr val="bg1"/>
                </a:solidFill>
                <a:latin typeface="Proxima Nova" panose="020B0604020202020204" charset="0"/>
              </a:rPr>
              <a:t>DLL Imports → 50 features</a:t>
            </a:r>
          </a:p>
          <a:p>
            <a:pPr marL="800100" lvl="1" indent="-342900">
              <a:buFont typeface="Arial" panose="020B0604020202020204" pitchFamily="34" charset="0"/>
              <a:buChar char="•"/>
            </a:pPr>
            <a:r>
              <a:rPr lang="en-US" sz="2800" dirty="0">
                <a:solidFill>
                  <a:schemeClr val="bg1"/>
                </a:solidFill>
                <a:latin typeface="Proxima Nova" panose="020B0604020202020204" charset="0"/>
              </a:rPr>
              <a:t>API Calls → 1,772 features</a:t>
            </a:r>
            <a:endParaRPr lang="en-IN" sz="2800" dirty="0">
              <a:solidFill>
                <a:schemeClr val="bg1"/>
              </a:solidFill>
              <a:latin typeface="Proxima Nova" panose="020B0604020202020204" charset="0"/>
            </a:endParaRPr>
          </a:p>
        </p:txBody>
      </p:sp>
      <p:sp>
        <p:nvSpPr>
          <p:cNvPr id="10" name="TextBox 9">
            <a:extLst>
              <a:ext uri="{FF2B5EF4-FFF2-40B4-BE49-F238E27FC236}">
                <a16:creationId xmlns:a16="http://schemas.microsoft.com/office/drawing/2014/main" id="{E0CE0B94-39FA-29F3-F515-4D77039596D4}"/>
              </a:ext>
            </a:extLst>
          </p:cNvPr>
          <p:cNvSpPr txBox="1"/>
          <p:nvPr/>
        </p:nvSpPr>
        <p:spPr>
          <a:xfrm>
            <a:off x="9551276" y="1842851"/>
            <a:ext cx="7924800" cy="1877437"/>
          </a:xfrm>
          <a:prstGeom prst="rect">
            <a:avLst/>
          </a:prstGeom>
          <a:noFill/>
        </p:spPr>
        <p:txBody>
          <a:bodyPr wrap="square" rtlCol="0">
            <a:spAutoFit/>
          </a:bodyPr>
          <a:lstStyle/>
          <a:p>
            <a:r>
              <a:rPr lang="en-US" sz="3200" b="1" dirty="0">
                <a:solidFill>
                  <a:schemeClr val="bg1"/>
                </a:solidFill>
                <a:latin typeface="Proxima Nova" panose="020B0604020202020204" charset="0"/>
              </a:rPr>
              <a:t>3. Data Merging and Grouping</a:t>
            </a:r>
          </a:p>
          <a:p>
            <a:pPr lvl="1"/>
            <a:r>
              <a:rPr lang="en-US" sz="2800" dirty="0">
                <a:solidFill>
                  <a:schemeClr val="bg1"/>
                </a:solidFill>
                <a:latin typeface="Proxima Nova" panose="020B0604020202020204" charset="0"/>
              </a:rPr>
              <a:t>Used SHA-256 as the common key to merge datasets. Applied pandas </a:t>
            </a:r>
            <a:r>
              <a:rPr lang="en-US" sz="2800" dirty="0" err="1">
                <a:solidFill>
                  <a:schemeClr val="bg1"/>
                </a:solidFill>
                <a:latin typeface="Proxima Nova" panose="020B0604020202020204" charset="0"/>
              </a:rPr>
              <a:t>groupby</a:t>
            </a:r>
            <a:r>
              <a:rPr lang="en-US" sz="2800" dirty="0">
                <a:solidFill>
                  <a:schemeClr val="bg1"/>
                </a:solidFill>
                <a:latin typeface="Proxima Nova" panose="020B0604020202020204" charset="0"/>
              </a:rPr>
              <a:t>() to consolidate information per malware sample.</a:t>
            </a:r>
            <a:endParaRPr lang="en-IN" sz="2400" dirty="0">
              <a:solidFill>
                <a:schemeClr val="bg1"/>
              </a:solidFill>
              <a:latin typeface="Proxima Nova" panose="020B0604020202020204" charset="0"/>
            </a:endParaRPr>
          </a:p>
        </p:txBody>
      </p:sp>
      <p:sp>
        <p:nvSpPr>
          <p:cNvPr id="11" name="TextBox 10">
            <a:extLst>
              <a:ext uri="{FF2B5EF4-FFF2-40B4-BE49-F238E27FC236}">
                <a16:creationId xmlns:a16="http://schemas.microsoft.com/office/drawing/2014/main" id="{2F07741E-00A7-C3FA-014C-6CF45B9D3C5C}"/>
              </a:ext>
            </a:extLst>
          </p:cNvPr>
          <p:cNvSpPr txBox="1"/>
          <p:nvPr/>
        </p:nvSpPr>
        <p:spPr>
          <a:xfrm>
            <a:off x="9821542" y="5123793"/>
            <a:ext cx="7924800" cy="4462760"/>
          </a:xfrm>
          <a:prstGeom prst="rect">
            <a:avLst/>
          </a:prstGeom>
          <a:noFill/>
        </p:spPr>
        <p:txBody>
          <a:bodyPr wrap="square" rtlCol="0">
            <a:spAutoFit/>
          </a:bodyPr>
          <a:lstStyle/>
          <a:p>
            <a:r>
              <a:rPr lang="en-US" sz="3200" b="1" dirty="0">
                <a:solidFill>
                  <a:schemeClr val="bg1"/>
                </a:solidFill>
                <a:latin typeface="Proxima Nova" panose="020B0604020202020204" charset="0"/>
              </a:rPr>
              <a:t>4. Model Training with </a:t>
            </a:r>
            <a:r>
              <a:rPr lang="en-US" sz="3200" b="1" dirty="0" err="1">
                <a:solidFill>
                  <a:schemeClr val="bg1"/>
                </a:solidFill>
                <a:latin typeface="Proxima Nova" panose="020B0604020202020204" charset="0"/>
              </a:rPr>
              <a:t>XGBoost</a:t>
            </a:r>
            <a:endParaRPr lang="en-US" sz="3200" b="1" dirty="0">
              <a:solidFill>
                <a:schemeClr val="bg1"/>
              </a:solidFill>
              <a:latin typeface="Proxima Nova" panose="020B0604020202020204" charset="0"/>
            </a:endParaRPr>
          </a:p>
          <a:p>
            <a:pPr marL="457200" indent="-457200">
              <a:buFont typeface="Arial" panose="020B0604020202020204" pitchFamily="34" charset="0"/>
              <a:buChar char="•"/>
            </a:pPr>
            <a:r>
              <a:rPr lang="en-IN" sz="2800" b="1" dirty="0">
                <a:solidFill>
                  <a:schemeClr val="bg1"/>
                </a:solidFill>
              </a:rPr>
              <a:t>Algorithm Used</a:t>
            </a:r>
            <a:r>
              <a:rPr lang="en-IN" sz="2800" dirty="0">
                <a:solidFill>
                  <a:schemeClr val="bg1"/>
                </a:solidFill>
              </a:rPr>
              <a:t>: </a:t>
            </a:r>
            <a:r>
              <a:rPr lang="en-IN" sz="2800" dirty="0" err="1">
                <a:solidFill>
                  <a:schemeClr val="bg1"/>
                </a:solidFill>
              </a:rPr>
              <a:t>XGBoost</a:t>
            </a:r>
            <a:r>
              <a:rPr lang="en-IN" sz="2800" dirty="0">
                <a:solidFill>
                  <a:schemeClr val="bg1"/>
                </a:solidFill>
              </a:rPr>
              <a:t> (Extreme Gradient Boosting)</a:t>
            </a:r>
          </a:p>
          <a:p>
            <a:pPr marL="457200" indent="-457200">
              <a:buFont typeface="Arial" panose="020B0604020202020204" pitchFamily="34" charset="0"/>
              <a:buChar char="•"/>
            </a:pPr>
            <a:r>
              <a:rPr lang="en-IN" sz="2800" b="1" dirty="0">
                <a:solidFill>
                  <a:schemeClr val="bg1"/>
                </a:solidFill>
              </a:rPr>
              <a:t>Why </a:t>
            </a:r>
            <a:r>
              <a:rPr lang="en-IN" sz="2800" b="1" dirty="0" err="1">
                <a:solidFill>
                  <a:schemeClr val="bg1"/>
                </a:solidFill>
              </a:rPr>
              <a:t>XGBoost</a:t>
            </a:r>
            <a:r>
              <a:rPr lang="en-IN" sz="2800" b="1" dirty="0">
                <a:solidFill>
                  <a:schemeClr val="bg1"/>
                </a:solidFill>
              </a:rPr>
              <a:t>?</a:t>
            </a:r>
          </a:p>
          <a:p>
            <a:pPr marL="914400" lvl="1" indent="-457200">
              <a:buFont typeface="Arial" panose="020B0604020202020204" pitchFamily="34" charset="0"/>
              <a:buChar char="•"/>
            </a:pPr>
            <a:r>
              <a:rPr lang="en-IN" sz="2800" dirty="0">
                <a:solidFill>
                  <a:schemeClr val="bg1"/>
                </a:solidFill>
              </a:rPr>
              <a:t>Handles large datasets efficiently.</a:t>
            </a:r>
          </a:p>
          <a:p>
            <a:pPr marL="914400" lvl="1" indent="-457200">
              <a:buFont typeface="Arial" panose="020B0604020202020204" pitchFamily="34" charset="0"/>
              <a:buChar char="•"/>
            </a:pPr>
            <a:r>
              <a:rPr lang="en-US" sz="2800" dirty="0">
                <a:solidFill>
                  <a:schemeClr val="bg1"/>
                </a:solidFill>
              </a:rPr>
              <a:t>Prevents overfitting with built-in regularization.</a:t>
            </a:r>
          </a:p>
          <a:p>
            <a:pPr marL="914400" lvl="1" indent="-457200">
              <a:buFont typeface="Arial" panose="020B0604020202020204" pitchFamily="34" charset="0"/>
              <a:buChar char="•"/>
            </a:pPr>
            <a:r>
              <a:rPr lang="en-US" sz="2800" dirty="0">
                <a:solidFill>
                  <a:schemeClr val="bg1"/>
                </a:solidFill>
              </a:rPr>
              <a:t>Optimized for structured data classification tasks.</a:t>
            </a:r>
          </a:p>
          <a:p>
            <a:pPr lvl="1"/>
            <a:endParaRPr lang="en-IN" sz="2800" dirty="0">
              <a:solidFill>
                <a:schemeClr val="bg1"/>
              </a:solidFill>
            </a:endParaRPr>
          </a:p>
          <a:p>
            <a:pPr lvl="1"/>
            <a:r>
              <a:rPr lang="en-US" sz="2800" b="1" dirty="0">
                <a:solidFill>
                  <a:schemeClr val="bg1"/>
                </a:solidFill>
              </a:rPr>
              <a:t>Final Accuracy Achieved: 89%</a:t>
            </a:r>
          </a:p>
        </p:txBody>
      </p:sp>
    </p:spTree>
    <p:extLst>
      <p:ext uri="{BB962C8B-B14F-4D97-AF65-F5344CB8AC3E}">
        <p14:creationId xmlns:p14="http://schemas.microsoft.com/office/powerpoint/2010/main" val="399340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2ECBFAB6-2B07-F54E-138B-B307BA1BF615}"/>
              </a:ext>
            </a:extLst>
          </p:cNvPr>
          <p:cNvSpPr/>
          <p:nvPr/>
        </p:nvSpPr>
        <p:spPr>
          <a:xfrm>
            <a:off x="-228600" y="-43356"/>
            <a:ext cx="18516600" cy="1066143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sp>
        <p:nvSpPr>
          <p:cNvPr id="5" name="TextBox 5">
            <a:extLst>
              <a:ext uri="{FF2B5EF4-FFF2-40B4-BE49-F238E27FC236}">
                <a16:creationId xmlns:a16="http://schemas.microsoft.com/office/drawing/2014/main" id="{88CD9778-F668-CC01-AFCC-1D6732B21EEC}"/>
              </a:ext>
            </a:extLst>
          </p:cNvPr>
          <p:cNvSpPr txBox="1"/>
          <p:nvPr/>
        </p:nvSpPr>
        <p:spPr>
          <a:xfrm>
            <a:off x="5940347" y="3238500"/>
            <a:ext cx="12119053" cy="4306307"/>
          </a:xfrm>
          <a:prstGeom prst="rect">
            <a:avLst/>
          </a:prstGeom>
        </p:spPr>
        <p:txBody>
          <a:bodyPr lIns="0" tIns="0" rIns="0" bIns="0" rtlCol="0" anchor="t">
            <a:spAutoFit/>
          </a:bodyPr>
          <a:lstStyle/>
          <a:p>
            <a:pPr algn="r">
              <a:lnSpc>
                <a:spcPts val="10989"/>
              </a:lnSpc>
            </a:pPr>
            <a:r>
              <a:rPr lang="en-US" sz="11100" dirty="0">
                <a:solidFill>
                  <a:srgbClr val="FFFFFF"/>
                </a:solidFill>
                <a:latin typeface="Sarpanch"/>
                <a:ea typeface="Sarpanch"/>
                <a:cs typeface="Sarpanch"/>
                <a:sym typeface="Sarpanch"/>
              </a:rPr>
              <a:t>Flowchart of Data </a:t>
            </a:r>
          </a:p>
          <a:p>
            <a:pPr algn="r">
              <a:lnSpc>
                <a:spcPts val="10989"/>
              </a:lnSpc>
            </a:pPr>
            <a:r>
              <a:rPr lang="en-US" sz="11100" dirty="0">
                <a:solidFill>
                  <a:srgbClr val="FFFFFF"/>
                </a:solidFill>
                <a:latin typeface="Sarpanch"/>
                <a:ea typeface="Sarpanch"/>
                <a:cs typeface="Sarpanch"/>
                <a:sym typeface="Sarpanch"/>
              </a:rPr>
              <a:t>Processing</a:t>
            </a:r>
          </a:p>
        </p:txBody>
      </p:sp>
      <p:pic>
        <p:nvPicPr>
          <p:cNvPr id="7" name="Picture 6">
            <a:extLst>
              <a:ext uri="{FF2B5EF4-FFF2-40B4-BE49-F238E27FC236}">
                <a16:creationId xmlns:a16="http://schemas.microsoft.com/office/drawing/2014/main" id="{DF44E983-514A-CB96-5825-8CAFC62AD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3356"/>
            <a:ext cx="7683237" cy="10287000"/>
          </a:xfrm>
          <a:prstGeom prst="rect">
            <a:avLst/>
          </a:prstGeom>
        </p:spPr>
      </p:pic>
    </p:spTree>
    <p:extLst>
      <p:ext uri="{BB962C8B-B14F-4D97-AF65-F5344CB8AC3E}">
        <p14:creationId xmlns:p14="http://schemas.microsoft.com/office/powerpoint/2010/main" val="211014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9693" r="-29693"/>
            </a:stretch>
          </a:blipFill>
        </p:spPr>
        <p:txBody>
          <a:bodyPr/>
          <a:lstStyle/>
          <a:p>
            <a:endParaRPr lang="en-IN"/>
          </a:p>
        </p:txBody>
      </p:sp>
      <p:sp>
        <p:nvSpPr>
          <p:cNvPr id="3" name="Freeform 3"/>
          <p:cNvSpPr/>
          <p:nvPr/>
        </p:nvSpPr>
        <p:spPr>
          <a:xfrm>
            <a:off x="13761186" y="-324988"/>
            <a:ext cx="4933946" cy="3139784"/>
          </a:xfrm>
          <a:custGeom>
            <a:avLst/>
            <a:gdLst/>
            <a:ahLst/>
            <a:cxnLst/>
            <a:rect l="l" t="t" r="r" b="b"/>
            <a:pathLst>
              <a:path w="4933946" h="3139784">
                <a:moveTo>
                  <a:pt x="0" y="0"/>
                </a:moveTo>
                <a:lnTo>
                  <a:pt x="4933946" y="0"/>
                </a:lnTo>
                <a:lnTo>
                  <a:pt x="4933946" y="3139784"/>
                </a:lnTo>
                <a:lnTo>
                  <a:pt x="0" y="31397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82372" y="1812762"/>
            <a:ext cx="16269258" cy="7608874"/>
          </a:xfrm>
          <a:prstGeom prst="rect">
            <a:avLst/>
          </a:prstGeom>
        </p:spPr>
        <p:txBody>
          <a:bodyPr lIns="0" tIns="0" rIns="0" bIns="0" rtlCol="0" anchor="t">
            <a:spAutoFit/>
          </a:bodyPr>
          <a:lstStyle/>
          <a:p>
            <a:pPr algn="l">
              <a:lnSpc>
                <a:spcPts val="5131"/>
              </a:lnSpc>
            </a:pPr>
            <a:r>
              <a:rPr lang="en-US" sz="3665" b="1" dirty="0">
                <a:solidFill>
                  <a:srgbClr val="FFFFFF"/>
                </a:solidFill>
                <a:latin typeface="Proxima Nova Bold"/>
                <a:ea typeface="Proxima Nova Bold"/>
                <a:cs typeface="Proxima Nova Bold"/>
                <a:sym typeface="Proxima Nova Bold"/>
              </a:rPr>
              <a:t>Results</a:t>
            </a:r>
            <a:r>
              <a:rPr lang="en-US" sz="3665" dirty="0">
                <a:solidFill>
                  <a:srgbClr val="FFFFFF"/>
                </a:solidFill>
                <a:latin typeface="Proxima Nova"/>
                <a:ea typeface="Proxima Nova"/>
                <a:cs typeface="Proxima Nova"/>
                <a:sym typeface="Proxima Nova"/>
              </a:rPr>
              <a:t>:</a:t>
            </a:r>
          </a:p>
          <a:p>
            <a:pPr marL="575389" lvl="1" indent="-287695" algn="l">
              <a:lnSpc>
                <a:spcPts val="3731"/>
              </a:lnSpc>
              <a:buFont typeface="Arial"/>
              <a:buChar char="•"/>
            </a:pPr>
            <a:r>
              <a:rPr lang="en-US" sz="2665" b="1" u="sng" dirty="0" err="1">
                <a:solidFill>
                  <a:srgbClr val="FFFFFF"/>
                </a:solidFill>
                <a:latin typeface="Proxima Nova Bold"/>
                <a:ea typeface="Proxima Nova Bold"/>
                <a:cs typeface="Proxima Nova Bold"/>
                <a:sym typeface="Proxima Nova Bold"/>
              </a:rPr>
              <a:t>XGBoost</a:t>
            </a:r>
            <a:r>
              <a:rPr lang="en-US" sz="2665" u="sng" dirty="0">
                <a:solidFill>
                  <a:srgbClr val="FFFFFF"/>
                </a:solidFill>
                <a:latin typeface="Proxima Nova"/>
                <a:ea typeface="Proxima Nova"/>
                <a:cs typeface="Proxima Nova"/>
                <a:sym typeface="Proxima Nova"/>
              </a:rPr>
              <a:t>:</a:t>
            </a:r>
          </a:p>
          <a:p>
            <a:pPr algn="l">
              <a:lnSpc>
                <a:spcPts val="3731"/>
              </a:lnSpc>
            </a:pPr>
            <a:r>
              <a:rPr lang="en-US" sz="2665" dirty="0">
                <a:solidFill>
                  <a:srgbClr val="FFFFFF"/>
                </a:solidFill>
                <a:latin typeface="Proxima Nova"/>
                <a:ea typeface="Proxima Nova"/>
                <a:cs typeface="Proxima Nova"/>
                <a:sym typeface="Proxima Nova"/>
              </a:rPr>
              <a:t>       </a:t>
            </a:r>
            <a:r>
              <a:rPr lang="en-US" sz="2665" dirty="0" err="1">
                <a:solidFill>
                  <a:srgbClr val="FFFFFF"/>
                </a:solidFill>
                <a:latin typeface="Proxima Nova"/>
                <a:ea typeface="Proxima Nova"/>
                <a:cs typeface="Proxima Nova"/>
                <a:sym typeface="Proxima Nova"/>
              </a:rPr>
              <a:t>XGBoost</a:t>
            </a:r>
            <a:r>
              <a:rPr lang="en-US" sz="2665" dirty="0">
                <a:solidFill>
                  <a:srgbClr val="FFFFFF"/>
                </a:solidFill>
                <a:latin typeface="Proxima Nova"/>
                <a:ea typeface="Proxima Nova"/>
                <a:cs typeface="Proxima Nova"/>
                <a:sym typeface="Proxima Nova"/>
              </a:rPr>
              <a:t> offers the best overall performance, achieving the highest accuracy (89.57%). It demonstrates a strong balance across all metrics, including precision, recall, and F1-score, making it the most reliable model for the given task. The model excels in handling complex data patterns, ensuring high performance even across less represented classes.</a:t>
            </a:r>
          </a:p>
          <a:p>
            <a:pPr marL="575389" lvl="1" indent="-287695" algn="l">
              <a:lnSpc>
                <a:spcPts val="3731"/>
              </a:lnSpc>
              <a:buFont typeface="Arial"/>
              <a:buChar char="•"/>
            </a:pPr>
            <a:r>
              <a:rPr lang="en-US" sz="2665" b="1" u="sng" dirty="0">
                <a:solidFill>
                  <a:srgbClr val="FFFFFF"/>
                </a:solidFill>
                <a:latin typeface="Proxima Nova Bold"/>
                <a:ea typeface="Proxima Nova Bold"/>
                <a:cs typeface="Proxima Nova Bold"/>
                <a:sym typeface="Proxima Nova Bold"/>
              </a:rPr>
              <a:t>Random Forest:</a:t>
            </a:r>
          </a:p>
          <a:p>
            <a:pPr algn="l">
              <a:lnSpc>
                <a:spcPts val="3731"/>
              </a:lnSpc>
            </a:pPr>
            <a:r>
              <a:rPr lang="en-US" sz="2665" dirty="0">
                <a:solidFill>
                  <a:srgbClr val="FFFFFF"/>
                </a:solidFill>
                <a:latin typeface="Proxima Nova"/>
                <a:ea typeface="Proxima Nova"/>
                <a:cs typeface="Proxima Nova"/>
                <a:sym typeface="Proxima Nova"/>
              </a:rPr>
              <a:t>       The Random Forest classifier follows closely behind </a:t>
            </a:r>
            <a:r>
              <a:rPr lang="en-US" sz="2665" dirty="0" err="1">
                <a:solidFill>
                  <a:srgbClr val="FFFFFF"/>
                </a:solidFill>
                <a:latin typeface="Proxima Nova"/>
                <a:ea typeface="Proxima Nova"/>
                <a:cs typeface="Proxima Nova"/>
                <a:sym typeface="Proxima Nova"/>
              </a:rPr>
              <a:t>XGBoost</a:t>
            </a:r>
            <a:r>
              <a:rPr lang="en-US" sz="2665" dirty="0">
                <a:solidFill>
                  <a:srgbClr val="FFFFFF"/>
                </a:solidFill>
                <a:latin typeface="Proxima Nova"/>
                <a:ea typeface="Proxima Nova"/>
                <a:cs typeface="Proxima Nova"/>
                <a:sym typeface="Proxima Nova"/>
              </a:rPr>
              <a:t> with an accuracy of 88.13%. It is a strong performer, but slightly lags in recall, particularly for classes 5 and 6. Despite this, it remains a reliable model due to its ensemble nature, which helps mitigate overfitting and ensures robust predictions.</a:t>
            </a:r>
          </a:p>
          <a:p>
            <a:pPr marL="575389" lvl="1" indent="-287695" algn="l">
              <a:lnSpc>
                <a:spcPts val="3731"/>
              </a:lnSpc>
              <a:buFont typeface="Arial"/>
              <a:buChar char="•"/>
            </a:pPr>
            <a:r>
              <a:rPr lang="en-US" sz="2665" b="1" u="sng" dirty="0">
                <a:solidFill>
                  <a:srgbClr val="FFFFFF"/>
                </a:solidFill>
                <a:latin typeface="Proxima Nova Bold"/>
                <a:ea typeface="Proxima Nova Bold"/>
                <a:cs typeface="Proxima Nova Bold"/>
                <a:sym typeface="Proxima Nova Bold"/>
              </a:rPr>
              <a:t>Decision Tree:</a:t>
            </a:r>
          </a:p>
          <a:p>
            <a:pPr algn="l">
              <a:lnSpc>
                <a:spcPts val="3731"/>
              </a:lnSpc>
              <a:spcBef>
                <a:spcPct val="0"/>
              </a:spcBef>
            </a:pPr>
            <a:r>
              <a:rPr lang="en-US" sz="2665" dirty="0">
                <a:solidFill>
                  <a:srgbClr val="FFFFFF"/>
                </a:solidFill>
                <a:latin typeface="Proxima Nova"/>
                <a:ea typeface="Proxima Nova"/>
                <a:cs typeface="Proxima Nova"/>
                <a:sym typeface="Proxima Nova"/>
              </a:rPr>
              <a:t>      The Decision Tree classifier has the lowest overall performance with an accuracy of 87.26%. It struggles with recall for certain classes, especially class 3. While it is simple and interpretable, it tends to overfit the data, leading to lower performance when compared to the more complex models like </a:t>
            </a:r>
            <a:r>
              <a:rPr lang="en-US" sz="2665" dirty="0" err="1">
                <a:solidFill>
                  <a:srgbClr val="FFFFFF"/>
                </a:solidFill>
                <a:latin typeface="Proxima Nova"/>
                <a:ea typeface="Proxima Nova"/>
                <a:cs typeface="Proxima Nova"/>
                <a:sym typeface="Proxima Nova"/>
              </a:rPr>
              <a:t>XGBoost</a:t>
            </a:r>
            <a:r>
              <a:rPr lang="en-US" sz="2665" dirty="0">
                <a:solidFill>
                  <a:srgbClr val="FFFFFF"/>
                </a:solidFill>
                <a:latin typeface="Proxima Nova"/>
                <a:ea typeface="Proxima Nova"/>
                <a:cs typeface="Proxima Nova"/>
                <a:sym typeface="Proxima Nova"/>
              </a:rPr>
              <a:t> and Random Forest.</a:t>
            </a:r>
          </a:p>
          <a:p>
            <a:pPr algn="l">
              <a:lnSpc>
                <a:spcPts val="3445"/>
              </a:lnSpc>
              <a:spcBef>
                <a:spcPct val="0"/>
              </a:spcBef>
            </a:pPr>
            <a:endParaRPr lang="en-US" sz="2665" dirty="0">
              <a:solidFill>
                <a:srgbClr val="FFFFFF"/>
              </a:solidFill>
              <a:latin typeface="Proxima Nova"/>
              <a:ea typeface="Proxima Nova"/>
              <a:cs typeface="Proxima Nova"/>
              <a:sym typeface="Proxima Nova"/>
            </a:endParaRPr>
          </a:p>
        </p:txBody>
      </p:sp>
      <p:sp>
        <p:nvSpPr>
          <p:cNvPr id="5" name="TextBox 5"/>
          <p:cNvSpPr txBox="1"/>
          <p:nvPr/>
        </p:nvSpPr>
        <p:spPr>
          <a:xfrm>
            <a:off x="282372" y="411523"/>
            <a:ext cx="16468307" cy="1477439"/>
          </a:xfrm>
          <a:prstGeom prst="rect">
            <a:avLst/>
          </a:prstGeom>
        </p:spPr>
        <p:txBody>
          <a:bodyPr lIns="0" tIns="0" rIns="0" bIns="0" rtlCol="0" anchor="t">
            <a:spAutoFit/>
          </a:bodyPr>
          <a:lstStyle/>
          <a:p>
            <a:pPr algn="l">
              <a:lnSpc>
                <a:spcPts val="11000"/>
              </a:lnSpc>
            </a:pPr>
            <a:r>
              <a:rPr lang="en-US" sz="11111" dirty="0">
                <a:solidFill>
                  <a:srgbClr val="FFFFFF"/>
                </a:solidFill>
                <a:latin typeface="Sarpanch"/>
                <a:ea typeface="Sarpanch"/>
                <a:cs typeface="Sarpanch"/>
                <a:sym typeface="Sarpanch"/>
              </a:rPr>
              <a:t>Our Explorations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000" r="-10000"/>
            </a:stretch>
          </a:blipFill>
        </p:spPr>
        <p:txBody>
          <a:bodyPr/>
          <a:lstStyle/>
          <a:p>
            <a:endParaRPr lang="en-IN"/>
          </a:p>
        </p:txBody>
      </p:sp>
      <p:sp>
        <p:nvSpPr>
          <p:cNvPr id="3" name="Freeform 3"/>
          <p:cNvSpPr/>
          <p:nvPr/>
        </p:nvSpPr>
        <p:spPr>
          <a:xfrm>
            <a:off x="43940" y="0"/>
            <a:ext cx="5813351" cy="4853651"/>
          </a:xfrm>
          <a:custGeom>
            <a:avLst/>
            <a:gdLst/>
            <a:ahLst/>
            <a:cxnLst/>
            <a:rect l="l" t="t" r="r" b="b"/>
            <a:pathLst>
              <a:path w="5813351" h="4853651">
                <a:moveTo>
                  <a:pt x="0" y="0"/>
                </a:moveTo>
                <a:lnTo>
                  <a:pt x="5813351" y="0"/>
                </a:lnTo>
                <a:lnTo>
                  <a:pt x="5813351" y="4853651"/>
                </a:lnTo>
                <a:lnTo>
                  <a:pt x="0" y="4853651"/>
                </a:lnTo>
                <a:lnTo>
                  <a:pt x="0" y="0"/>
                </a:lnTo>
                <a:close/>
              </a:path>
            </a:pathLst>
          </a:custGeom>
          <a:blipFill>
            <a:blip r:embed="rId3"/>
            <a:stretch>
              <a:fillRect/>
            </a:stretch>
          </a:blipFill>
        </p:spPr>
        <p:txBody>
          <a:bodyPr/>
          <a:lstStyle/>
          <a:p>
            <a:endParaRPr lang="en-IN"/>
          </a:p>
        </p:txBody>
      </p:sp>
      <p:sp>
        <p:nvSpPr>
          <p:cNvPr id="4" name="Freeform 4"/>
          <p:cNvSpPr/>
          <p:nvPr/>
        </p:nvSpPr>
        <p:spPr>
          <a:xfrm>
            <a:off x="6066841" y="4561508"/>
            <a:ext cx="5993006" cy="4853651"/>
          </a:xfrm>
          <a:custGeom>
            <a:avLst/>
            <a:gdLst/>
            <a:ahLst/>
            <a:cxnLst/>
            <a:rect l="l" t="t" r="r" b="b"/>
            <a:pathLst>
              <a:path w="5993006" h="4853651">
                <a:moveTo>
                  <a:pt x="0" y="0"/>
                </a:moveTo>
                <a:lnTo>
                  <a:pt x="5993006" y="0"/>
                </a:lnTo>
                <a:lnTo>
                  <a:pt x="5993006" y="4853652"/>
                </a:lnTo>
                <a:lnTo>
                  <a:pt x="0" y="4853652"/>
                </a:lnTo>
                <a:lnTo>
                  <a:pt x="0" y="0"/>
                </a:lnTo>
                <a:close/>
              </a:path>
            </a:pathLst>
          </a:custGeom>
          <a:blipFill>
            <a:blip r:embed="rId4"/>
            <a:stretch>
              <a:fillRect/>
            </a:stretch>
          </a:blipFill>
        </p:spPr>
        <p:txBody>
          <a:bodyPr/>
          <a:lstStyle/>
          <a:p>
            <a:endParaRPr lang="en-IN"/>
          </a:p>
        </p:txBody>
      </p:sp>
      <p:sp>
        <p:nvSpPr>
          <p:cNvPr id="5" name="Freeform 5"/>
          <p:cNvSpPr/>
          <p:nvPr/>
        </p:nvSpPr>
        <p:spPr>
          <a:xfrm>
            <a:off x="12140503" y="0"/>
            <a:ext cx="6117063" cy="4966444"/>
          </a:xfrm>
          <a:custGeom>
            <a:avLst/>
            <a:gdLst/>
            <a:ahLst/>
            <a:cxnLst/>
            <a:rect l="l" t="t" r="r" b="b"/>
            <a:pathLst>
              <a:path w="6117063" h="4966444">
                <a:moveTo>
                  <a:pt x="0" y="0"/>
                </a:moveTo>
                <a:lnTo>
                  <a:pt x="6117063" y="0"/>
                </a:lnTo>
                <a:lnTo>
                  <a:pt x="6117063" y="4966444"/>
                </a:lnTo>
                <a:lnTo>
                  <a:pt x="0" y="4966444"/>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6198134" y="1056482"/>
            <a:ext cx="5730420" cy="2302235"/>
          </a:xfrm>
          <a:prstGeom prst="rect">
            <a:avLst/>
          </a:prstGeom>
        </p:spPr>
        <p:txBody>
          <a:bodyPr lIns="0" tIns="0" rIns="0" bIns="0" rtlCol="0" anchor="t">
            <a:spAutoFit/>
          </a:bodyPr>
          <a:lstStyle/>
          <a:p>
            <a:pPr algn="r">
              <a:lnSpc>
                <a:spcPts val="8895"/>
              </a:lnSpc>
            </a:pPr>
            <a:r>
              <a:rPr lang="en-US" sz="8984">
                <a:solidFill>
                  <a:srgbClr val="FFFFFF"/>
                </a:solidFill>
                <a:latin typeface="Sarpanch"/>
                <a:ea typeface="Sarpanch"/>
                <a:cs typeface="Sarpanch"/>
                <a:sym typeface="Sarpanch"/>
              </a:rPr>
              <a:t>Confusion Metrics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4A4B355-7968-6CC3-D3A9-FD998F0626E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4" name="TextBox 4">
            <a:extLst>
              <a:ext uri="{FF2B5EF4-FFF2-40B4-BE49-F238E27FC236}">
                <a16:creationId xmlns:a16="http://schemas.microsoft.com/office/drawing/2014/main" id="{88E0CF7F-406A-6F6B-C6AD-250CC501BDBF}"/>
              </a:ext>
            </a:extLst>
          </p:cNvPr>
          <p:cNvSpPr txBox="1"/>
          <p:nvPr/>
        </p:nvSpPr>
        <p:spPr>
          <a:xfrm>
            <a:off x="1718418" y="190500"/>
            <a:ext cx="14851164" cy="1159741"/>
          </a:xfrm>
          <a:prstGeom prst="rect">
            <a:avLst/>
          </a:prstGeom>
        </p:spPr>
        <p:txBody>
          <a:bodyPr wrap="square" lIns="0" tIns="0" rIns="0" bIns="0" rtlCol="0" anchor="t">
            <a:spAutoFit/>
          </a:bodyPr>
          <a:lstStyle/>
          <a:p>
            <a:pPr algn="ctr">
              <a:lnSpc>
                <a:spcPts val="8559"/>
              </a:lnSpc>
            </a:pPr>
            <a:r>
              <a:rPr lang="en-US" sz="8646" dirty="0">
                <a:solidFill>
                  <a:srgbClr val="FFFFFF"/>
                </a:solidFill>
                <a:latin typeface="Sarpanch"/>
                <a:ea typeface="Sarpanch"/>
                <a:cs typeface="Sarpanch"/>
                <a:sym typeface="Sarpanch"/>
              </a:rPr>
              <a:t>Why Choose Our Solution?</a:t>
            </a:r>
          </a:p>
        </p:txBody>
      </p:sp>
      <p:sp>
        <p:nvSpPr>
          <p:cNvPr id="6" name="TextBox 5">
            <a:extLst>
              <a:ext uri="{FF2B5EF4-FFF2-40B4-BE49-F238E27FC236}">
                <a16:creationId xmlns:a16="http://schemas.microsoft.com/office/drawing/2014/main" id="{E36A1776-F55D-329E-7908-38557756C3C0}"/>
              </a:ext>
            </a:extLst>
          </p:cNvPr>
          <p:cNvSpPr txBox="1"/>
          <p:nvPr/>
        </p:nvSpPr>
        <p:spPr>
          <a:xfrm>
            <a:off x="914400" y="1790700"/>
            <a:ext cx="9144000" cy="3539430"/>
          </a:xfrm>
          <a:prstGeom prst="rect">
            <a:avLst/>
          </a:prstGeom>
          <a:noFill/>
        </p:spPr>
        <p:txBody>
          <a:bodyPr wrap="square">
            <a:spAutoFit/>
          </a:bodyPr>
          <a:lstStyle/>
          <a:p>
            <a:r>
              <a:rPr lang="en-US" sz="2800" b="1" dirty="0">
                <a:solidFill>
                  <a:schemeClr val="bg1"/>
                </a:solidFill>
                <a:latin typeface="Proxima Nova" panose="020B0604020202020204" charset="0"/>
              </a:rPr>
              <a:t>Key Advantages of Our Approach:</a:t>
            </a:r>
          </a:p>
          <a:p>
            <a:endParaRPr lang="en-US" sz="2800" b="1" dirty="0">
              <a:solidFill>
                <a:schemeClr val="bg1"/>
              </a:solidFill>
              <a:latin typeface="Proxima Nova" panose="020B0604020202020204" charset="0"/>
            </a:endParaRPr>
          </a:p>
          <a:p>
            <a:pPr marL="457200" indent="-457200">
              <a:buFont typeface="Arial" panose="020B0604020202020204" pitchFamily="34" charset="0"/>
              <a:buChar char="•"/>
            </a:pPr>
            <a:r>
              <a:rPr lang="en-US" sz="2800" b="1" dirty="0">
                <a:solidFill>
                  <a:schemeClr val="bg1"/>
                </a:solidFill>
                <a:latin typeface="Proxima Nova" panose="020B0604020202020204" charset="0"/>
              </a:rPr>
              <a:t>High Accuracy: Achieved 89% malware detection accuracy</a:t>
            </a:r>
          </a:p>
          <a:p>
            <a:pPr marL="457200" indent="-457200">
              <a:buFont typeface="Arial" panose="020B0604020202020204" pitchFamily="34" charset="0"/>
              <a:buChar char="•"/>
            </a:pPr>
            <a:r>
              <a:rPr lang="en-US" sz="2800" b="1" dirty="0">
                <a:solidFill>
                  <a:schemeClr val="bg1"/>
                </a:solidFill>
                <a:latin typeface="Proxima Nova" panose="020B0604020202020204" charset="0"/>
              </a:rPr>
              <a:t>Efficient Feature Selection: Feature reduction led to optimized performance.</a:t>
            </a:r>
          </a:p>
          <a:p>
            <a:pPr marL="457200" indent="-457200">
              <a:buFont typeface="Arial" panose="020B0604020202020204" pitchFamily="34" charset="0"/>
              <a:buChar char="•"/>
            </a:pPr>
            <a:r>
              <a:rPr lang="en-US" sz="2800" b="1" dirty="0">
                <a:solidFill>
                  <a:schemeClr val="bg1"/>
                </a:solidFill>
                <a:latin typeface="Proxima Nova" panose="020B0604020202020204" charset="0"/>
              </a:rPr>
              <a:t>Scalable &amp; Fast: Handles large datasets with efficient preprocessing.</a:t>
            </a:r>
          </a:p>
        </p:txBody>
      </p:sp>
      <p:sp>
        <p:nvSpPr>
          <p:cNvPr id="8" name="TextBox 7">
            <a:extLst>
              <a:ext uri="{FF2B5EF4-FFF2-40B4-BE49-F238E27FC236}">
                <a16:creationId xmlns:a16="http://schemas.microsoft.com/office/drawing/2014/main" id="{C370DB32-D417-5E8E-C908-385AC31C5E89}"/>
              </a:ext>
            </a:extLst>
          </p:cNvPr>
          <p:cNvSpPr txBox="1"/>
          <p:nvPr/>
        </p:nvSpPr>
        <p:spPr>
          <a:xfrm>
            <a:off x="914400" y="5978674"/>
            <a:ext cx="9144000" cy="3231654"/>
          </a:xfrm>
          <a:prstGeom prst="rect">
            <a:avLst/>
          </a:prstGeom>
          <a:noFill/>
        </p:spPr>
        <p:txBody>
          <a:bodyPr wrap="square">
            <a:spAutoFit/>
          </a:bodyPr>
          <a:lstStyle/>
          <a:p>
            <a:r>
              <a:rPr lang="en-US" sz="3200" b="1" dirty="0">
                <a:solidFill>
                  <a:schemeClr val="bg1"/>
                </a:solidFill>
                <a:latin typeface="Proxima Nova" panose="020B0604020202020204" charset="0"/>
              </a:rPr>
              <a:t>Practical and Scalable for Real-World Use</a:t>
            </a:r>
          </a:p>
          <a:p>
            <a:endParaRPr lang="en-US" sz="3200" b="1" dirty="0">
              <a:solidFill>
                <a:schemeClr val="bg1"/>
              </a:solidFill>
              <a:latin typeface="Proxima Nova" panose="020B0604020202020204" charset="0"/>
            </a:endParaRPr>
          </a:p>
          <a:p>
            <a:pPr marL="914400" lvl="1" indent="-457200">
              <a:buFont typeface="Arial" panose="020B0604020202020204" pitchFamily="34" charset="0"/>
              <a:buChar char="•"/>
            </a:pPr>
            <a:r>
              <a:rPr lang="en-US" sz="2800" dirty="0">
                <a:solidFill>
                  <a:schemeClr val="bg1"/>
                </a:solidFill>
                <a:latin typeface="Proxima Nova" panose="020B0604020202020204" charset="0"/>
              </a:rPr>
              <a:t>Our approach </a:t>
            </a:r>
            <a:r>
              <a:rPr lang="en-US" sz="2800" b="1" dirty="0">
                <a:solidFill>
                  <a:schemeClr val="bg1"/>
                </a:solidFill>
                <a:latin typeface="Proxima Nova" panose="020B0604020202020204" charset="0"/>
              </a:rPr>
              <a:t>optimizes feature selection</a:t>
            </a:r>
            <a:r>
              <a:rPr lang="en-US" sz="2800" dirty="0">
                <a:solidFill>
                  <a:schemeClr val="bg1"/>
                </a:solidFill>
                <a:latin typeface="Proxima Nova" panose="020B0604020202020204" charset="0"/>
              </a:rPr>
              <a:t> to balance accuracy and performance.</a:t>
            </a:r>
          </a:p>
          <a:p>
            <a:pPr marL="914400" lvl="1" indent="-457200">
              <a:buFont typeface="Arial" panose="020B0604020202020204" pitchFamily="34" charset="0"/>
              <a:buChar char="•"/>
            </a:pPr>
            <a:r>
              <a:rPr lang="en-US" sz="2800" dirty="0">
                <a:solidFill>
                  <a:schemeClr val="bg1"/>
                </a:solidFill>
                <a:latin typeface="Proxima Nova" panose="020B0604020202020204" charset="0"/>
              </a:rPr>
              <a:t>Works on </a:t>
            </a:r>
            <a:r>
              <a:rPr lang="en-US" sz="2800" b="1" dirty="0">
                <a:solidFill>
                  <a:schemeClr val="bg1"/>
                </a:solidFill>
                <a:latin typeface="Proxima Nova" panose="020B0604020202020204" charset="0"/>
              </a:rPr>
              <a:t>large-scale malware datasets</a:t>
            </a:r>
            <a:r>
              <a:rPr lang="en-US" sz="2800" dirty="0">
                <a:solidFill>
                  <a:schemeClr val="bg1"/>
                </a:solidFill>
                <a:latin typeface="Proxima Nova" panose="020B0604020202020204" charset="0"/>
              </a:rPr>
              <a:t>, making it adaptable for </a:t>
            </a:r>
            <a:r>
              <a:rPr lang="en-US" sz="2800" b="1" dirty="0">
                <a:solidFill>
                  <a:schemeClr val="bg1"/>
                </a:solidFill>
                <a:latin typeface="Proxima Nova" panose="020B0604020202020204" charset="0"/>
              </a:rPr>
              <a:t>real-world cybersecurity applications</a:t>
            </a:r>
            <a:r>
              <a:rPr lang="en-US" sz="2800" dirty="0">
                <a:solidFill>
                  <a:schemeClr val="bg1"/>
                </a:solidFill>
                <a:latin typeface="Proxima Nova" panose="020B0604020202020204" charset="0"/>
              </a:rPr>
              <a:t>.</a:t>
            </a:r>
          </a:p>
        </p:txBody>
      </p:sp>
      <p:sp>
        <p:nvSpPr>
          <p:cNvPr id="9" name="Freeform 3">
            <a:extLst>
              <a:ext uri="{FF2B5EF4-FFF2-40B4-BE49-F238E27FC236}">
                <a16:creationId xmlns:a16="http://schemas.microsoft.com/office/drawing/2014/main" id="{766AC2E1-A4F1-6AD2-1DBF-397B466C1741}"/>
              </a:ext>
            </a:extLst>
          </p:cNvPr>
          <p:cNvSpPr/>
          <p:nvPr/>
        </p:nvSpPr>
        <p:spPr>
          <a:xfrm>
            <a:off x="13944600" y="2986078"/>
            <a:ext cx="5968959" cy="5665085"/>
          </a:xfrm>
          <a:custGeom>
            <a:avLst/>
            <a:gdLst/>
            <a:ahLst/>
            <a:cxnLst/>
            <a:rect l="l" t="t" r="r" b="b"/>
            <a:pathLst>
              <a:path w="5968959" h="5665085">
                <a:moveTo>
                  <a:pt x="0" y="0"/>
                </a:moveTo>
                <a:lnTo>
                  <a:pt x="5968959" y="0"/>
                </a:lnTo>
                <a:lnTo>
                  <a:pt x="5968959" y="5665086"/>
                </a:lnTo>
                <a:lnTo>
                  <a:pt x="0" y="56650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extLst>
      <p:ext uri="{BB962C8B-B14F-4D97-AF65-F5344CB8AC3E}">
        <p14:creationId xmlns:p14="http://schemas.microsoft.com/office/powerpoint/2010/main" val="38225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9A97817-DD1F-FEA4-5F46-82E60EA60661}"/>
              </a:ext>
            </a:extLst>
          </p:cNvPr>
          <p:cNvSpPr/>
          <p:nvPr/>
        </p:nvSpPr>
        <p:spPr>
          <a:xfrm>
            <a:off x="0" y="-315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6" name="Freeform 2">
            <a:extLst>
              <a:ext uri="{FF2B5EF4-FFF2-40B4-BE49-F238E27FC236}">
                <a16:creationId xmlns:a16="http://schemas.microsoft.com/office/drawing/2014/main" id="{5423E071-7855-9FAE-AD4F-9AE181F54FE2}"/>
              </a:ext>
            </a:extLst>
          </p:cNvPr>
          <p:cNvSpPr/>
          <p:nvPr/>
        </p:nvSpPr>
        <p:spPr>
          <a:xfrm>
            <a:off x="-304800" y="-94594"/>
            <a:ext cx="18592800" cy="1072449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7" name="TextBox 4">
            <a:extLst>
              <a:ext uri="{FF2B5EF4-FFF2-40B4-BE49-F238E27FC236}">
                <a16:creationId xmlns:a16="http://schemas.microsoft.com/office/drawing/2014/main" id="{2454E3B8-57C8-11A3-B677-210511B986F0}"/>
              </a:ext>
            </a:extLst>
          </p:cNvPr>
          <p:cNvSpPr txBox="1"/>
          <p:nvPr/>
        </p:nvSpPr>
        <p:spPr>
          <a:xfrm>
            <a:off x="1718418" y="190500"/>
            <a:ext cx="14851164" cy="1159741"/>
          </a:xfrm>
          <a:prstGeom prst="rect">
            <a:avLst/>
          </a:prstGeom>
        </p:spPr>
        <p:txBody>
          <a:bodyPr wrap="square" lIns="0" tIns="0" rIns="0" bIns="0" rtlCol="0" anchor="t">
            <a:spAutoFit/>
          </a:bodyPr>
          <a:lstStyle/>
          <a:p>
            <a:pPr algn="ctr">
              <a:lnSpc>
                <a:spcPts val="8559"/>
              </a:lnSpc>
            </a:pPr>
            <a:r>
              <a:rPr lang="en-US" sz="8646" dirty="0">
                <a:solidFill>
                  <a:srgbClr val="FFFFFF"/>
                </a:solidFill>
                <a:latin typeface="Sarpanch"/>
                <a:ea typeface="Sarpanch"/>
                <a:cs typeface="Sarpanch"/>
                <a:sym typeface="Sarpanch"/>
              </a:rPr>
              <a:t>Limitations</a:t>
            </a:r>
          </a:p>
        </p:txBody>
      </p:sp>
      <p:sp>
        <p:nvSpPr>
          <p:cNvPr id="10" name="TextBox 9">
            <a:extLst>
              <a:ext uri="{FF2B5EF4-FFF2-40B4-BE49-F238E27FC236}">
                <a16:creationId xmlns:a16="http://schemas.microsoft.com/office/drawing/2014/main" id="{6F26C177-BAEA-CA01-6B10-2FE4DB5470E1}"/>
              </a:ext>
            </a:extLst>
          </p:cNvPr>
          <p:cNvSpPr txBox="1"/>
          <p:nvPr/>
        </p:nvSpPr>
        <p:spPr>
          <a:xfrm>
            <a:off x="609600" y="2171700"/>
            <a:ext cx="13716000" cy="5016758"/>
          </a:xfrm>
          <a:prstGeom prst="rect">
            <a:avLst/>
          </a:prstGeom>
          <a:noFill/>
        </p:spPr>
        <p:txBody>
          <a:bodyPr wrap="square">
            <a:spAutoFit/>
          </a:bodyPr>
          <a:lstStyle/>
          <a:p>
            <a:r>
              <a:rPr lang="en-US" sz="3200" b="1" dirty="0">
                <a:solidFill>
                  <a:schemeClr val="bg1"/>
                </a:solidFill>
              </a:rPr>
              <a:t>Challenges and Edge Cases</a:t>
            </a:r>
          </a:p>
          <a:p>
            <a:pPr lvl="1"/>
            <a:r>
              <a:rPr lang="en-US" sz="3200" b="1" dirty="0">
                <a:solidFill>
                  <a:schemeClr val="bg1"/>
                </a:solidFill>
              </a:rPr>
              <a:t>Adversarial Attacks:</a:t>
            </a:r>
            <a:r>
              <a:rPr lang="en-US" sz="3200" dirty="0">
                <a:solidFill>
                  <a:schemeClr val="bg1"/>
                </a:solidFill>
              </a:rPr>
              <a:t> Attackers may craft samples to evade detection.</a:t>
            </a:r>
            <a:br>
              <a:rPr lang="en-US" sz="3200" dirty="0">
                <a:solidFill>
                  <a:schemeClr val="bg1"/>
                </a:solidFill>
              </a:rPr>
            </a:br>
            <a:r>
              <a:rPr lang="en-US" sz="3200" b="1" dirty="0">
                <a:solidFill>
                  <a:schemeClr val="bg1"/>
                </a:solidFill>
              </a:rPr>
              <a:t>Evolving Malware:</a:t>
            </a:r>
            <a:r>
              <a:rPr lang="en-US" sz="3200" dirty="0">
                <a:solidFill>
                  <a:schemeClr val="bg1"/>
                </a:solidFill>
              </a:rPr>
              <a:t> Needs regular retraining to detect new threats.</a:t>
            </a:r>
            <a:br>
              <a:rPr lang="en-US" sz="3200" dirty="0">
                <a:solidFill>
                  <a:schemeClr val="bg1"/>
                </a:solidFill>
              </a:rPr>
            </a:br>
            <a:r>
              <a:rPr lang="en-US" sz="3200" b="1" dirty="0">
                <a:solidFill>
                  <a:schemeClr val="bg1"/>
                </a:solidFill>
              </a:rPr>
              <a:t>Dependency on Quality of Data:</a:t>
            </a:r>
            <a:r>
              <a:rPr lang="en-US" sz="3200" dirty="0">
                <a:solidFill>
                  <a:schemeClr val="bg1"/>
                </a:solidFill>
              </a:rPr>
              <a:t> Performance depends on dataset quality and diversity.</a:t>
            </a:r>
          </a:p>
          <a:p>
            <a:pPr lvl="1"/>
            <a:endParaRPr lang="en-US" sz="3200" dirty="0">
              <a:solidFill>
                <a:schemeClr val="bg1"/>
              </a:solidFill>
            </a:endParaRPr>
          </a:p>
          <a:p>
            <a:pPr lvl="1"/>
            <a:endParaRPr lang="en-US" sz="3200" dirty="0">
              <a:solidFill>
                <a:schemeClr val="bg1"/>
              </a:solidFill>
            </a:endParaRPr>
          </a:p>
          <a:p>
            <a:r>
              <a:rPr lang="en-US" sz="3200" b="1" dirty="0">
                <a:solidFill>
                  <a:schemeClr val="bg1"/>
                </a:solidFill>
              </a:rPr>
              <a:t>Future Work to Overcome Limitations</a:t>
            </a:r>
          </a:p>
          <a:p>
            <a:pPr lvl="1"/>
            <a:r>
              <a:rPr lang="en-US" sz="3200" dirty="0">
                <a:solidFill>
                  <a:schemeClr val="bg1"/>
                </a:solidFill>
              </a:rPr>
              <a:t> </a:t>
            </a:r>
            <a:r>
              <a:rPr lang="en-US" sz="3200" b="1" dirty="0">
                <a:solidFill>
                  <a:schemeClr val="bg1"/>
                </a:solidFill>
              </a:rPr>
              <a:t>Real-time Analysis:</a:t>
            </a:r>
            <a:r>
              <a:rPr lang="en-US" sz="3200" dirty="0">
                <a:solidFill>
                  <a:schemeClr val="bg1"/>
                </a:solidFill>
              </a:rPr>
              <a:t> Integrating dynamic behavior-based detection.</a:t>
            </a:r>
            <a:br>
              <a:rPr lang="en-US" sz="3200" dirty="0">
                <a:solidFill>
                  <a:schemeClr val="bg1"/>
                </a:solidFill>
              </a:rPr>
            </a:br>
            <a:r>
              <a:rPr lang="en-US" sz="3200" dirty="0">
                <a:solidFill>
                  <a:schemeClr val="bg1"/>
                </a:solidFill>
              </a:rPr>
              <a:t> </a:t>
            </a:r>
            <a:r>
              <a:rPr lang="en-US" sz="3200" b="1" dirty="0">
                <a:solidFill>
                  <a:schemeClr val="bg1"/>
                </a:solidFill>
              </a:rPr>
              <a:t>Continuous Learning:</a:t>
            </a:r>
            <a:r>
              <a:rPr lang="en-US" sz="3200" dirty="0">
                <a:solidFill>
                  <a:schemeClr val="bg1"/>
                </a:solidFill>
              </a:rPr>
              <a:t> Implementing online learning techniques.</a:t>
            </a:r>
          </a:p>
        </p:txBody>
      </p:sp>
    </p:spTree>
    <p:extLst>
      <p:ext uri="{BB962C8B-B14F-4D97-AF65-F5344CB8AC3E}">
        <p14:creationId xmlns:p14="http://schemas.microsoft.com/office/powerpoint/2010/main" val="1948286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600</Words>
  <Application>Microsoft Office PowerPoint</Application>
  <PresentationFormat>Custom</PresentationFormat>
  <Paragraphs>72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Proxima Nova Italics</vt:lpstr>
      <vt:lpstr>Arial</vt:lpstr>
      <vt:lpstr>Proxima Nova Bold</vt:lpstr>
      <vt:lpstr>Calibri</vt:lpstr>
      <vt:lpstr>Sarpanch</vt:lpstr>
      <vt:lpstr>Sarpanch Ultra-Bold</vt:lpstr>
      <vt:lpstr>Proxima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Suraj Shah</cp:lastModifiedBy>
  <cp:revision>21</cp:revision>
  <dcterms:created xsi:type="dcterms:W3CDTF">2006-08-16T00:00:00Z</dcterms:created>
  <dcterms:modified xsi:type="dcterms:W3CDTF">2025-02-01T06:03:14Z</dcterms:modified>
  <dc:identifier>DAGdy7J2hzE</dc:identifier>
</cp:coreProperties>
</file>